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2234"/>
    <a:srgbClr val="042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3"/>
    <p:restoredTop sz="94674"/>
  </p:normalViewPr>
  <p:slideViewPr>
    <p:cSldViewPr snapToGrid="0" snapToObjects="1">
      <p:cViewPr varScale="1">
        <p:scale>
          <a:sx n="116" d="100"/>
          <a:sy n="116" d="100"/>
        </p:scale>
        <p:origin x="192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0AD42-5F71-4842-9AC6-B088828D6763}" type="datetimeFigureOut">
              <a:rPr lang="es-MX" smtClean="0"/>
              <a:t>22/05/25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655717-5D3F-7B4A-BC12-A31CA8C8E134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6308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655717-5D3F-7B4A-BC12-A31CA8C8E134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2886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AE7C3-C844-BA44-A635-8C2D462A8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A9CBD0-778D-3341-ACE9-7D713D06B7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F38B3-D2D1-1445-ACD6-7CE9CA9B2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94150-C58E-CF42-9C00-BE795A28D807}" type="datetimeFigureOut">
              <a:rPr lang="es-ES_tradnl" smtClean="0"/>
              <a:t>22/5/25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6DC03-7B63-D544-8DFD-4CF56BA0C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1B3BF-97FA-D44B-8B55-AFC5A00EC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56B0D-A79F-2648-A633-DF1998D6FB7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2287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C604-DB7D-8F4A-8B7C-226E00976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910EC-210F-EF4E-AC52-0D7EC11C6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CC910-6108-D44F-B7E1-E8894B20C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94150-C58E-CF42-9C00-BE795A28D807}" type="datetimeFigureOut">
              <a:rPr lang="es-ES_tradnl" smtClean="0"/>
              <a:t>22/5/25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727CD-80EB-2A40-93D8-127516B25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20A43-0532-3448-B6E3-3B794E1C4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56B0D-A79F-2648-A633-DF1998D6FB7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87060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8FA2D-FBFD-234B-A47B-0C7EEF688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CFF94-F7D2-BB4F-8B2A-444A5D3CC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C548D-113C-9442-9362-1CE1E16F5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94150-C58E-CF42-9C00-BE795A28D807}" type="datetimeFigureOut">
              <a:rPr lang="es-ES_tradnl" smtClean="0"/>
              <a:t>22/5/25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26FED-D9D5-2B42-9E0D-4C18937B0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54D66-05A7-544F-BEAB-5B21F52BC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56B0D-A79F-2648-A633-DF1998D6FB7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3725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6A3E1-15D0-8546-8276-FE5C76602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E9207-179A-0F4C-A2E1-0FACC9D21B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FAE72E-EA85-484A-9F14-B75D25D9E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228AC6-1590-CD4A-B5B2-80702B0D7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94150-C58E-CF42-9C00-BE795A28D807}" type="datetimeFigureOut">
              <a:rPr lang="es-ES_tradnl" smtClean="0"/>
              <a:t>22/5/25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0EACC-9338-FD4C-98FE-205F1388F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1AD26-E074-8B4F-B088-DE4156B0B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56B0D-A79F-2648-A633-DF1998D6FB7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19529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07238-307E-B846-9AE0-AB46217FA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89014-9D77-9F4C-8F50-502809979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70979-C84F-D14D-8920-C0286B29FC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187773-302C-BE47-BDB1-2B8553C721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781FB1-457F-A347-881C-3D4E20DA55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55E659-5548-004D-AC9D-40EC4B675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94150-C58E-CF42-9C00-BE795A28D807}" type="datetimeFigureOut">
              <a:rPr lang="es-ES_tradnl" smtClean="0"/>
              <a:t>22/5/25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11614A-7C42-014E-A5EB-801A48BC2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F730CA-54C2-1F43-8DB7-291A9C929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56B0D-A79F-2648-A633-DF1998D6FB7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49325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65C80-F684-A840-A463-7A63C9D09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DE094E-F064-F841-923E-7CC234916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94150-C58E-CF42-9C00-BE795A28D807}" type="datetimeFigureOut">
              <a:rPr lang="es-ES_tradnl" smtClean="0"/>
              <a:t>22/5/25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64EBEA-3BA3-914B-B3A2-842C1CBE4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FA1A4A-8FD6-664A-BDDF-4FD5D2D8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56B0D-A79F-2648-A633-DF1998D6FB7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62181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492393-01C9-3548-970D-D056785E0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94150-C58E-CF42-9C00-BE795A28D807}" type="datetimeFigureOut">
              <a:rPr lang="es-ES_tradnl" smtClean="0"/>
              <a:t>22/5/25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32D4B4-9AB9-BF42-B863-0237D281C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862AC-5FDB-3A41-B131-20D34544B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56B0D-A79F-2648-A633-DF1998D6FB7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465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1CB9-A9AD-9E49-AD0E-B59603ED9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E763D-01CF-C547-8CFF-D085488A8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7E992-08F1-2A4C-8F73-F839B6790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9EBD51-7614-8A48-95C2-4498C5F1D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94150-C58E-CF42-9C00-BE795A28D807}" type="datetimeFigureOut">
              <a:rPr lang="es-ES_tradnl" smtClean="0"/>
              <a:t>22/5/25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A3025D-737B-6B48-B539-A5E2F2539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736F0C-2D85-0C49-B7DD-BB6615E35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56B0D-A79F-2648-A633-DF1998D6FB7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6526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B9C0A-85CE-9746-91A4-37012074B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9EBDC2-0DE9-F245-AAB9-4D3A40DC5E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52124-C1FF-3547-8D93-783C01751E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B4B64A-257A-164C-A761-7B28FE628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94150-C58E-CF42-9C00-BE795A28D807}" type="datetimeFigureOut">
              <a:rPr lang="es-ES_tradnl" smtClean="0"/>
              <a:t>22/5/25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2902DF-4972-E44E-A41F-8052E24A5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82880D-9BB2-194D-B8DA-BB07111A9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56B0D-A79F-2648-A633-DF1998D6FB7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12866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870A3-BA32-F54C-BBF9-2BE9F6CBF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3D916-A3A8-7840-9828-131F3A35B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0B3A9A-90F1-BB42-8D16-F76DF8B47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94150-C58E-CF42-9C00-BE795A28D807}" type="datetimeFigureOut">
              <a:rPr lang="es-ES_tradnl" smtClean="0"/>
              <a:t>22/5/25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59CC6-9C48-ED47-AF24-0E24B6963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E9172-AB27-1947-9909-45C16297F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56B0D-A79F-2648-A633-DF1998D6FB7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9562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E4B236-1179-A844-B8CC-83975DED1C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BB5FB-7437-D643-AB24-80129757A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D219F-C592-A546-AC2A-638E7F6BC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94150-C58E-CF42-9C00-BE795A28D807}" type="datetimeFigureOut">
              <a:rPr lang="es-ES_tradnl" smtClean="0"/>
              <a:t>22/5/25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31AF5-BAC3-4746-A400-F29E595E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0518F-8EFE-8542-8556-F7C459D77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56B0D-A79F-2648-A633-DF1998D6FB7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45744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04F990-2B89-6A4A-830C-1DB019D8A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24F0C-8C67-2D46-8513-ACF7BA7DD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3D70B-52BD-614B-B503-E42083ADD3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94150-C58E-CF42-9C00-BE795A28D807}" type="datetimeFigureOut">
              <a:rPr lang="es-ES_tradnl" smtClean="0"/>
              <a:t>22/5/25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6E944-5BDA-DB4C-966C-EC646B2697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78A27-7512-C94C-9C2D-883A18525F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56B0D-A79F-2648-A633-DF1998D6FB7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84313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dondear rectángulo de esquina del mismo lado 12">
            <a:extLst>
              <a:ext uri="{FF2B5EF4-FFF2-40B4-BE49-F238E27FC236}">
                <a16:creationId xmlns:a16="http://schemas.microsoft.com/office/drawing/2014/main" id="{0FE1D9E5-64A0-524E-8C7B-F650126751C4}"/>
              </a:ext>
            </a:extLst>
          </p:cNvPr>
          <p:cNvSpPr/>
          <p:nvPr/>
        </p:nvSpPr>
        <p:spPr>
          <a:xfrm rot="16200000">
            <a:off x="7394643" y="1759154"/>
            <a:ext cx="1371600" cy="8223115"/>
          </a:xfrm>
          <a:prstGeom prst="round2SameRect">
            <a:avLst>
              <a:gd name="adj1" fmla="val 29958"/>
              <a:gd name="adj2" fmla="val 0"/>
            </a:avLst>
          </a:prstGeom>
          <a:solidFill>
            <a:srgbClr val="8A2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74929BE-0CC4-634A-B72A-D2F9C44A57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2812"/>
            <a:ext cx="12192000" cy="6815188"/>
          </a:xfrm>
          <a:prstGeom prst="rect">
            <a:avLst/>
          </a:prstGeom>
        </p:spPr>
      </p:pic>
      <p:sp>
        <p:nvSpPr>
          <p:cNvPr id="8" name="Redondear rectángulo de esquina del mismo lado 7">
            <a:extLst>
              <a:ext uri="{FF2B5EF4-FFF2-40B4-BE49-F238E27FC236}">
                <a16:creationId xmlns:a16="http://schemas.microsoft.com/office/drawing/2014/main" id="{B83307EC-3260-4742-8E09-5176C078E6D4}"/>
              </a:ext>
            </a:extLst>
          </p:cNvPr>
          <p:cNvSpPr/>
          <p:nvPr/>
        </p:nvSpPr>
        <p:spPr>
          <a:xfrm>
            <a:off x="0" y="42812"/>
            <a:ext cx="12192000" cy="6815187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78EEF4-C184-5646-B255-0F843FE60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12" y="477152"/>
            <a:ext cx="2755488" cy="680930"/>
          </a:xfrm>
          <a:prstGeom prst="rect">
            <a:avLst/>
          </a:prstGeom>
        </p:spPr>
      </p:pic>
      <p:sp>
        <p:nvSpPr>
          <p:cNvPr id="10" name="Redondear rectángulo de esquina del mismo lado 9">
            <a:extLst>
              <a:ext uri="{FF2B5EF4-FFF2-40B4-BE49-F238E27FC236}">
                <a16:creationId xmlns:a16="http://schemas.microsoft.com/office/drawing/2014/main" id="{A4947A0E-C3AA-5643-A1A2-A1A93EFA17B3}"/>
              </a:ext>
            </a:extLst>
          </p:cNvPr>
          <p:cNvSpPr/>
          <p:nvPr/>
        </p:nvSpPr>
        <p:spPr>
          <a:xfrm rot="16200000">
            <a:off x="7179071" y="1968592"/>
            <a:ext cx="1371600" cy="7804240"/>
          </a:xfrm>
          <a:prstGeom prst="round2SameRect">
            <a:avLst>
              <a:gd name="adj1" fmla="val 29958"/>
              <a:gd name="adj2" fmla="val 0"/>
            </a:avLst>
          </a:prstGeom>
          <a:solidFill>
            <a:srgbClr val="04285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C382735-7939-3343-8839-8D9F595A2402}"/>
              </a:ext>
            </a:extLst>
          </p:cNvPr>
          <p:cNvSpPr/>
          <p:nvPr/>
        </p:nvSpPr>
        <p:spPr>
          <a:xfrm>
            <a:off x="5705094" y="5494684"/>
            <a:ext cx="43586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000" dirty="0">
                <a:solidFill>
                  <a:schemeClr val="bg1"/>
                </a:solidFill>
              </a:rPr>
              <a:t>ANÁLISIS DE </a:t>
            </a:r>
            <a:r>
              <a:rPr lang="es-ES_tradnl" sz="4000" b="1" dirty="0">
                <a:solidFill>
                  <a:schemeClr val="bg1"/>
                </a:solidFill>
              </a:rPr>
              <a:t>RUTAS</a:t>
            </a:r>
            <a:r>
              <a:rPr lang="es-ES_tradnl" sz="4000" dirty="0">
                <a:solidFill>
                  <a:schemeClr val="bg1"/>
                </a:solidFill>
              </a:rPr>
              <a:t> </a:t>
            </a:r>
            <a:endParaRPr lang="es-MX" sz="4000" dirty="0"/>
          </a:p>
        </p:txBody>
      </p:sp>
      <p:sp>
        <p:nvSpPr>
          <p:cNvPr id="12" name="Redondear rectángulo de esquina del mismo lado 11">
            <a:extLst>
              <a:ext uri="{FF2B5EF4-FFF2-40B4-BE49-F238E27FC236}">
                <a16:creationId xmlns:a16="http://schemas.microsoft.com/office/drawing/2014/main" id="{F92317A5-C343-7444-AB5E-3E3ADEA62438}"/>
              </a:ext>
            </a:extLst>
          </p:cNvPr>
          <p:cNvSpPr/>
          <p:nvPr/>
        </p:nvSpPr>
        <p:spPr>
          <a:xfrm>
            <a:off x="11869065" y="5184910"/>
            <a:ext cx="275852" cy="1371601"/>
          </a:xfrm>
          <a:prstGeom prst="round2SameRect">
            <a:avLst/>
          </a:prstGeom>
          <a:solidFill>
            <a:srgbClr val="8A22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97866B-B5CB-00FA-54B1-44ECEE68F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0827" y="378463"/>
            <a:ext cx="2556164" cy="77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69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02EE6-F0BE-0AEC-0323-730D08B04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436" y="1826469"/>
            <a:ext cx="4294909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MX" b="1" dirty="0"/>
              <a:t>POSIBLES RUTAS A ELIMINAR/UNIFICAR</a:t>
            </a:r>
          </a:p>
          <a:p>
            <a:r>
              <a:rPr lang="en-MX" dirty="0"/>
              <a:t>AM Centro (promedio 17 personas)- la cubriría AM Buenos Aires (promedio 19 personas)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12E3B7B-FF9C-D03B-34B1-1450CE9BD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63" y="153961"/>
            <a:ext cx="5199098" cy="1325563"/>
          </a:xfrm>
        </p:spPr>
        <p:txBody>
          <a:bodyPr>
            <a:normAutofit/>
          </a:bodyPr>
          <a:lstStyle/>
          <a:p>
            <a:r>
              <a:rPr lang="es-ES_tradnl" b="1" dirty="0">
                <a:latin typeface="+mn-lt"/>
              </a:rPr>
              <a:t>Análisis por turno:</a:t>
            </a:r>
            <a:br>
              <a:rPr lang="es-ES_tradnl" b="1" dirty="0">
                <a:latin typeface="+mn-lt"/>
              </a:rPr>
            </a:br>
            <a:r>
              <a:rPr lang="es-ES_tradnl" b="1" dirty="0">
                <a:latin typeface="+mn-lt"/>
              </a:rPr>
              <a:t>Turno 1</a:t>
            </a:r>
            <a:endParaRPr lang="es-ES_tradnl" b="1" i="1" dirty="0">
              <a:latin typeface="+mn-lt"/>
              <a:ea typeface="Noto Sans Carian" panose="020B050204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17DD5A-B3B5-8801-C2CB-F5E8643F9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8922" y="42812"/>
            <a:ext cx="2400954" cy="644625"/>
          </a:xfrm>
          <a:prstGeom prst="rect">
            <a:avLst/>
          </a:prstGeom>
        </p:spPr>
      </p:pic>
      <p:sp>
        <p:nvSpPr>
          <p:cNvPr id="6" name="Redondear rectángulo de esquina del mismo lado 5">
            <a:extLst>
              <a:ext uri="{FF2B5EF4-FFF2-40B4-BE49-F238E27FC236}">
                <a16:creationId xmlns:a16="http://schemas.microsoft.com/office/drawing/2014/main" id="{956E798F-6794-53B6-6CD1-D02906E632F4}"/>
              </a:ext>
            </a:extLst>
          </p:cNvPr>
          <p:cNvSpPr/>
          <p:nvPr/>
        </p:nvSpPr>
        <p:spPr>
          <a:xfrm rot="16200000">
            <a:off x="8688401" y="-2089187"/>
            <a:ext cx="1371600" cy="5635598"/>
          </a:xfrm>
          <a:prstGeom prst="round2SameRect">
            <a:avLst>
              <a:gd name="adj1" fmla="val 29958"/>
              <a:gd name="adj2" fmla="val 0"/>
            </a:avLst>
          </a:prstGeom>
          <a:solidFill>
            <a:srgbClr val="042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F63BF8E-A932-8D91-A337-1291345B8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560" y="521592"/>
            <a:ext cx="1821920" cy="450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4D7F08-3F79-092E-041D-8D5B4DE17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9501" y="440448"/>
            <a:ext cx="2158069" cy="6582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2DB22D-AD05-A3D7-1047-B2F372E51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2851" y="1687336"/>
            <a:ext cx="5216459" cy="484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94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02EE6-F0BE-0AEC-0323-730D08B04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436" y="1826469"/>
            <a:ext cx="4294909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MX" b="1" dirty="0"/>
              <a:t>POSIBLES RUTAS A ELIMINAR/UNIFICAR</a:t>
            </a:r>
          </a:p>
          <a:p>
            <a:r>
              <a:rPr lang="en-MX" dirty="0"/>
              <a:t>AM San Miguel - la cubriría AM San Carlos-Haciendas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12E3B7B-FF9C-D03B-34B1-1450CE9BD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63" y="153961"/>
            <a:ext cx="5199098" cy="1325563"/>
          </a:xfrm>
        </p:spPr>
        <p:txBody>
          <a:bodyPr>
            <a:normAutofit/>
          </a:bodyPr>
          <a:lstStyle/>
          <a:p>
            <a:r>
              <a:rPr lang="es-ES_tradnl" b="1" dirty="0">
                <a:latin typeface="+mn-lt"/>
              </a:rPr>
              <a:t>Análisis por turno:</a:t>
            </a:r>
            <a:br>
              <a:rPr lang="es-ES_tradnl" b="1" dirty="0">
                <a:latin typeface="+mn-lt"/>
              </a:rPr>
            </a:br>
            <a:r>
              <a:rPr lang="es-ES_tradnl" b="1" dirty="0">
                <a:latin typeface="+mn-lt"/>
              </a:rPr>
              <a:t>Turno 1</a:t>
            </a:r>
            <a:endParaRPr lang="es-ES_tradnl" b="1" i="1" dirty="0">
              <a:latin typeface="+mn-lt"/>
              <a:ea typeface="Noto Sans Carian" panose="020B050204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17DD5A-B3B5-8801-C2CB-F5E8643F9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8922" y="42812"/>
            <a:ext cx="2400954" cy="644625"/>
          </a:xfrm>
          <a:prstGeom prst="rect">
            <a:avLst/>
          </a:prstGeom>
        </p:spPr>
      </p:pic>
      <p:sp>
        <p:nvSpPr>
          <p:cNvPr id="6" name="Redondear rectángulo de esquina del mismo lado 5">
            <a:extLst>
              <a:ext uri="{FF2B5EF4-FFF2-40B4-BE49-F238E27FC236}">
                <a16:creationId xmlns:a16="http://schemas.microsoft.com/office/drawing/2014/main" id="{956E798F-6794-53B6-6CD1-D02906E632F4}"/>
              </a:ext>
            </a:extLst>
          </p:cNvPr>
          <p:cNvSpPr/>
          <p:nvPr/>
        </p:nvSpPr>
        <p:spPr>
          <a:xfrm rot="16200000">
            <a:off x="8688401" y="-2089187"/>
            <a:ext cx="1371600" cy="5635598"/>
          </a:xfrm>
          <a:prstGeom prst="round2SameRect">
            <a:avLst>
              <a:gd name="adj1" fmla="val 29958"/>
              <a:gd name="adj2" fmla="val 0"/>
            </a:avLst>
          </a:prstGeom>
          <a:solidFill>
            <a:srgbClr val="042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F63BF8E-A932-8D91-A337-1291345B8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560" y="521592"/>
            <a:ext cx="1821920" cy="450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4D7F08-3F79-092E-041D-8D5B4DE17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9501" y="440448"/>
            <a:ext cx="2158069" cy="6582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ED5758-7611-2064-1E9D-C06865FE89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5227" y="1826469"/>
            <a:ext cx="4834082" cy="452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59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02EE6-F0BE-0AEC-0323-730D08B04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436" y="1826469"/>
            <a:ext cx="8783782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MX" b="1" dirty="0"/>
              <a:t>RUTAS QUE NECESITAN ATENCIÓN URGENTE</a:t>
            </a:r>
          </a:p>
          <a:p>
            <a:r>
              <a:rPr lang="en-MX" dirty="0"/>
              <a:t>AM Solidaridad-Principal TD</a:t>
            </a:r>
          </a:p>
          <a:p>
            <a:endParaRPr lang="en-MX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MX" b="1" dirty="0"/>
              <a:t>POSIBLE SOLUCIÓN:</a:t>
            </a:r>
            <a:endParaRPr lang="es-ES" b="1" dirty="0"/>
          </a:p>
          <a:p>
            <a:pPr marL="0" indent="0">
              <a:buNone/>
            </a:pPr>
            <a:r>
              <a:rPr lang="es-ES" dirty="0"/>
              <a:t>Unificar las dos rutas de Solidaridad  agregando un par de puntos de ascenso </a:t>
            </a:r>
            <a:endParaRPr lang="en-MX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12E3B7B-FF9C-D03B-34B1-1450CE9BD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63" y="153961"/>
            <a:ext cx="5199098" cy="1325563"/>
          </a:xfrm>
        </p:spPr>
        <p:txBody>
          <a:bodyPr>
            <a:normAutofit/>
          </a:bodyPr>
          <a:lstStyle/>
          <a:p>
            <a:r>
              <a:rPr lang="es-ES_tradnl" b="1" dirty="0">
                <a:latin typeface="+mn-lt"/>
              </a:rPr>
              <a:t>Análisis por turno:</a:t>
            </a:r>
            <a:br>
              <a:rPr lang="es-ES_tradnl" b="1" dirty="0">
                <a:latin typeface="+mn-lt"/>
              </a:rPr>
            </a:br>
            <a:r>
              <a:rPr lang="es-ES_tradnl" b="1" dirty="0">
                <a:latin typeface="+mn-lt"/>
              </a:rPr>
              <a:t>Turno 1</a:t>
            </a:r>
            <a:endParaRPr lang="es-ES_tradnl" b="1" i="1" dirty="0">
              <a:latin typeface="+mn-lt"/>
              <a:ea typeface="Noto Sans Carian" panose="020B050204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17DD5A-B3B5-8801-C2CB-F5E8643F9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8922" y="42812"/>
            <a:ext cx="2400954" cy="644625"/>
          </a:xfrm>
          <a:prstGeom prst="rect">
            <a:avLst/>
          </a:prstGeom>
        </p:spPr>
      </p:pic>
      <p:sp>
        <p:nvSpPr>
          <p:cNvPr id="6" name="Redondear rectángulo de esquina del mismo lado 5">
            <a:extLst>
              <a:ext uri="{FF2B5EF4-FFF2-40B4-BE49-F238E27FC236}">
                <a16:creationId xmlns:a16="http://schemas.microsoft.com/office/drawing/2014/main" id="{956E798F-6794-53B6-6CD1-D02906E632F4}"/>
              </a:ext>
            </a:extLst>
          </p:cNvPr>
          <p:cNvSpPr/>
          <p:nvPr/>
        </p:nvSpPr>
        <p:spPr>
          <a:xfrm rot="16200000">
            <a:off x="8688401" y="-2089187"/>
            <a:ext cx="1371600" cy="5635598"/>
          </a:xfrm>
          <a:prstGeom prst="round2SameRect">
            <a:avLst>
              <a:gd name="adj1" fmla="val 29958"/>
              <a:gd name="adj2" fmla="val 0"/>
            </a:avLst>
          </a:prstGeom>
          <a:solidFill>
            <a:srgbClr val="042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F63BF8E-A932-8D91-A337-1291345B8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560" y="521592"/>
            <a:ext cx="1821920" cy="450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4D7F08-3F79-092E-041D-8D5B4DE17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9501" y="440448"/>
            <a:ext cx="2158069" cy="65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538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02EE6-F0BE-0AEC-0323-730D08B04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173" y="1985070"/>
            <a:ext cx="4499264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MX" b="1" dirty="0"/>
              <a:t>POSIBLES RUTAS A ELIMINAR/UNIFICAR</a:t>
            </a:r>
          </a:p>
          <a:p>
            <a:r>
              <a:rPr lang="en-MX" dirty="0"/>
              <a:t>PM Centro - la cubriría PM Buenos Aires</a:t>
            </a:r>
          </a:p>
          <a:p>
            <a:r>
              <a:rPr lang="en-MX" dirty="0"/>
              <a:t>PM San Miguel - la cubriría PM San Carlos-Haciendas</a:t>
            </a:r>
          </a:p>
          <a:p>
            <a:endParaRPr lang="en-MX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12E3B7B-FF9C-D03B-34B1-1450CE9BD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63" y="153961"/>
            <a:ext cx="5199098" cy="1325563"/>
          </a:xfrm>
        </p:spPr>
        <p:txBody>
          <a:bodyPr>
            <a:normAutofit/>
          </a:bodyPr>
          <a:lstStyle/>
          <a:p>
            <a:r>
              <a:rPr lang="es-ES_tradnl" b="1" dirty="0">
                <a:latin typeface="+mn-lt"/>
              </a:rPr>
              <a:t>Análisis por turno:</a:t>
            </a:r>
            <a:br>
              <a:rPr lang="es-ES_tradnl" b="1" dirty="0">
                <a:latin typeface="+mn-lt"/>
              </a:rPr>
            </a:br>
            <a:r>
              <a:rPr lang="es-ES_tradnl" b="1" dirty="0">
                <a:latin typeface="+mn-lt"/>
              </a:rPr>
              <a:t>Turno 2</a:t>
            </a:r>
            <a:endParaRPr lang="es-ES_tradnl" b="1" i="1" dirty="0">
              <a:latin typeface="+mn-lt"/>
              <a:ea typeface="Noto Sans Carian" panose="020B050204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17DD5A-B3B5-8801-C2CB-F5E8643F9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8922" y="42812"/>
            <a:ext cx="2400954" cy="644625"/>
          </a:xfrm>
          <a:prstGeom prst="rect">
            <a:avLst/>
          </a:prstGeom>
        </p:spPr>
      </p:pic>
      <p:sp>
        <p:nvSpPr>
          <p:cNvPr id="6" name="Redondear rectángulo de esquina del mismo lado 5">
            <a:extLst>
              <a:ext uri="{FF2B5EF4-FFF2-40B4-BE49-F238E27FC236}">
                <a16:creationId xmlns:a16="http://schemas.microsoft.com/office/drawing/2014/main" id="{956E798F-6794-53B6-6CD1-D02906E632F4}"/>
              </a:ext>
            </a:extLst>
          </p:cNvPr>
          <p:cNvSpPr/>
          <p:nvPr/>
        </p:nvSpPr>
        <p:spPr>
          <a:xfrm rot="16200000">
            <a:off x="8688401" y="-2089187"/>
            <a:ext cx="1371600" cy="5635598"/>
          </a:xfrm>
          <a:prstGeom prst="round2SameRect">
            <a:avLst>
              <a:gd name="adj1" fmla="val 29958"/>
              <a:gd name="adj2" fmla="val 0"/>
            </a:avLst>
          </a:prstGeom>
          <a:solidFill>
            <a:srgbClr val="042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F63BF8E-A932-8D91-A337-1291345B8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560" y="521592"/>
            <a:ext cx="1821920" cy="450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4D7F08-3F79-092E-041D-8D5B4DE17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9501" y="440448"/>
            <a:ext cx="2158069" cy="658202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FCA2CF7-488B-5599-1CFC-71D78EDDA2BB}"/>
              </a:ext>
            </a:extLst>
          </p:cNvPr>
          <p:cNvSpPr txBox="1">
            <a:spLocks/>
          </p:cNvSpPr>
          <p:nvPr/>
        </p:nvSpPr>
        <p:spPr>
          <a:xfrm>
            <a:off x="5975065" y="1985070"/>
            <a:ext cx="429490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MX" b="1" dirty="0"/>
              <a:t>POSIBLES RUTAS QUE PUEDEN CONVERTISE EN VAN</a:t>
            </a:r>
          </a:p>
          <a:p>
            <a:r>
              <a:rPr lang="en-MX" dirty="0"/>
              <a:t>PM Reforma-Periférico  (9 personas promedio)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MX" dirty="0"/>
          </a:p>
        </p:txBody>
      </p:sp>
    </p:spTree>
    <p:extLst>
      <p:ext uri="{BB962C8B-B14F-4D97-AF65-F5344CB8AC3E}">
        <p14:creationId xmlns:p14="http://schemas.microsoft.com/office/powerpoint/2010/main" val="1989405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02EE6-F0BE-0AEC-0323-730D08B04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436" y="1826469"/>
            <a:ext cx="8503228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MX" b="1" dirty="0"/>
              <a:t>RUTAS QUE NECESITAN ATENCIÓN URGENTE</a:t>
            </a:r>
          </a:p>
          <a:p>
            <a:r>
              <a:rPr lang="en-MX" dirty="0"/>
              <a:t>PM </a:t>
            </a:r>
            <a:r>
              <a:rPr lang="es-MX" dirty="0"/>
              <a:t>RUTA CRUCERO/ ESTADIO/ CUBUTA </a:t>
            </a:r>
            <a:r>
              <a:rPr lang="en-MX" dirty="0"/>
              <a:t>(4</a:t>
            </a:r>
            <a:r>
              <a:rPr lang="es-ES" dirty="0"/>
              <a:t>4</a:t>
            </a:r>
            <a:r>
              <a:rPr lang="en-MX" dirty="0"/>
              <a:t> personas promedio, 94% capacidad)</a:t>
            </a:r>
          </a:p>
          <a:p>
            <a:pPr marL="457200" lvl="1" indent="0">
              <a:buNone/>
            </a:pPr>
            <a:r>
              <a:rPr lang="es-ES" dirty="0"/>
              <a:t>Posible solución: agregar una parada a la ruta </a:t>
            </a:r>
            <a:r>
              <a:rPr lang="es-MX" dirty="0"/>
              <a:t>RUTA SAHUARAL/ PUEBLO NUEVO/ EJ CIBUTA en un punto intermedio ya que el otro no va completamente saturado.</a:t>
            </a:r>
            <a:endParaRPr lang="en-MX" dirty="0"/>
          </a:p>
          <a:p>
            <a:pPr marL="0" indent="0">
              <a:buNone/>
            </a:pPr>
            <a:endParaRPr lang="en-MX" dirty="0"/>
          </a:p>
          <a:p>
            <a:r>
              <a:rPr lang="en-MX" dirty="0"/>
              <a:t>PM Solidaridad – Principal (Capacidad Máxima)</a:t>
            </a:r>
          </a:p>
          <a:p>
            <a:pPr marL="457200" lvl="1" indent="0">
              <a:buNone/>
            </a:pPr>
            <a:r>
              <a:rPr lang="en-MX" dirty="0"/>
              <a:t>Posible Solución:  Unificar ruta junto con PM Solidaridad-Muro (4 personas promedio). L</a:t>
            </a:r>
            <a:r>
              <a:rPr lang="en-US" dirty="0"/>
              <a:t>a</a:t>
            </a:r>
            <a:r>
              <a:rPr lang="en-MX" dirty="0"/>
              <a:t>s 2 vans pueden cubrir la misma ruta, distribuir carga de personal y así no crecer en vans en Solidaridad-Principal.</a:t>
            </a:r>
          </a:p>
          <a:p>
            <a:pPr marL="0" indent="0">
              <a:buNone/>
            </a:pPr>
            <a:endParaRPr lang="en-MX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12E3B7B-FF9C-D03B-34B1-1450CE9BD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63" y="153961"/>
            <a:ext cx="5199098" cy="1325563"/>
          </a:xfrm>
        </p:spPr>
        <p:txBody>
          <a:bodyPr>
            <a:normAutofit/>
          </a:bodyPr>
          <a:lstStyle/>
          <a:p>
            <a:r>
              <a:rPr lang="es-ES_tradnl" b="1" dirty="0">
                <a:latin typeface="+mn-lt"/>
              </a:rPr>
              <a:t>Análisis por turno:</a:t>
            </a:r>
            <a:br>
              <a:rPr lang="es-ES_tradnl" b="1" dirty="0">
                <a:latin typeface="+mn-lt"/>
              </a:rPr>
            </a:br>
            <a:r>
              <a:rPr lang="es-ES_tradnl" b="1" dirty="0">
                <a:latin typeface="+mn-lt"/>
              </a:rPr>
              <a:t>Turno 2</a:t>
            </a:r>
            <a:endParaRPr lang="es-ES_tradnl" b="1" i="1" dirty="0">
              <a:latin typeface="+mn-lt"/>
              <a:ea typeface="Noto Sans Carian" panose="020B050204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17DD5A-B3B5-8801-C2CB-F5E8643F9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8922" y="42812"/>
            <a:ext cx="2400954" cy="644625"/>
          </a:xfrm>
          <a:prstGeom prst="rect">
            <a:avLst/>
          </a:prstGeom>
        </p:spPr>
      </p:pic>
      <p:sp>
        <p:nvSpPr>
          <p:cNvPr id="6" name="Redondear rectángulo de esquina del mismo lado 5">
            <a:extLst>
              <a:ext uri="{FF2B5EF4-FFF2-40B4-BE49-F238E27FC236}">
                <a16:creationId xmlns:a16="http://schemas.microsoft.com/office/drawing/2014/main" id="{956E798F-6794-53B6-6CD1-D02906E632F4}"/>
              </a:ext>
            </a:extLst>
          </p:cNvPr>
          <p:cNvSpPr/>
          <p:nvPr/>
        </p:nvSpPr>
        <p:spPr>
          <a:xfrm rot="16200000">
            <a:off x="8688401" y="-2089187"/>
            <a:ext cx="1371600" cy="5635598"/>
          </a:xfrm>
          <a:prstGeom prst="round2SameRect">
            <a:avLst>
              <a:gd name="adj1" fmla="val 29958"/>
              <a:gd name="adj2" fmla="val 0"/>
            </a:avLst>
          </a:prstGeom>
          <a:solidFill>
            <a:srgbClr val="042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F63BF8E-A932-8D91-A337-1291345B8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560" y="521592"/>
            <a:ext cx="1821920" cy="450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4D7F08-3F79-092E-041D-8D5B4DE17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9501" y="440448"/>
            <a:ext cx="2158069" cy="65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19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12E3B7B-FF9C-D03B-34B1-1450CE9BD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63" y="153961"/>
            <a:ext cx="5199098" cy="1325563"/>
          </a:xfrm>
        </p:spPr>
        <p:txBody>
          <a:bodyPr>
            <a:normAutofit/>
          </a:bodyPr>
          <a:lstStyle/>
          <a:p>
            <a:r>
              <a:rPr lang="es-ES_tradnl" b="1" dirty="0">
                <a:latin typeface="+mn-lt"/>
              </a:rPr>
              <a:t>Análisis por turno:</a:t>
            </a:r>
            <a:br>
              <a:rPr lang="es-ES_tradnl" b="1" dirty="0">
                <a:latin typeface="+mn-lt"/>
              </a:rPr>
            </a:br>
            <a:r>
              <a:rPr lang="es-ES_tradnl" b="1" dirty="0">
                <a:latin typeface="+mn-lt"/>
              </a:rPr>
              <a:t>Turno 3</a:t>
            </a:r>
            <a:endParaRPr lang="es-ES_tradnl" b="1" i="1" dirty="0">
              <a:latin typeface="+mn-lt"/>
              <a:ea typeface="Noto Sans Carian" panose="020B050204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17DD5A-B3B5-8801-C2CB-F5E8643F9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8922" y="42812"/>
            <a:ext cx="2400954" cy="644625"/>
          </a:xfrm>
          <a:prstGeom prst="rect">
            <a:avLst/>
          </a:prstGeom>
        </p:spPr>
      </p:pic>
      <p:sp>
        <p:nvSpPr>
          <p:cNvPr id="6" name="Redondear rectángulo de esquina del mismo lado 5">
            <a:extLst>
              <a:ext uri="{FF2B5EF4-FFF2-40B4-BE49-F238E27FC236}">
                <a16:creationId xmlns:a16="http://schemas.microsoft.com/office/drawing/2014/main" id="{956E798F-6794-53B6-6CD1-D02906E632F4}"/>
              </a:ext>
            </a:extLst>
          </p:cNvPr>
          <p:cNvSpPr/>
          <p:nvPr/>
        </p:nvSpPr>
        <p:spPr>
          <a:xfrm rot="16200000">
            <a:off x="8688401" y="-2089187"/>
            <a:ext cx="1371600" cy="5635598"/>
          </a:xfrm>
          <a:prstGeom prst="round2SameRect">
            <a:avLst>
              <a:gd name="adj1" fmla="val 29958"/>
              <a:gd name="adj2" fmla="val 0"/>
            </a:avLst>
          </a:prstGeom>
          <a:solidFill>
            <a:srgbClr val="042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F63BF8E-A932-8D91-A337-1291345B8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560" y="521592"/>
            <a:ext cx="1821920" cy="450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4D7F08-3F79-092E-041D-8D5B4DE17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9501" y="440448"/>
            <a:ext cx="2158069" cy="658202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B66A57B-32BE-3469-D803-8AFB01992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173" y="1985070"/>
            <a:ext cx="4499264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MX" b="1" dirty="0"/>
              <a:t>POSIBLES RUTAS A ELIMINAR/UNIFICAR</a:t>
            </a:r>
          </a:p>
          <a:p>
            <a:r>
              <a:rPr lang="en-MX" dirty="0"/>
              <a:t>AM Centro (9 personas promedio) - la cubriría AM Buenos Aires (24 personas promedio)</a:t>
            </a:r>
          </a:p>
          <a:p>
            <a:r>
              <a:rPr lang="en-MX" dirty="0"/>
              <a:t>AM San Miguel(7 personas promedio) - la cubriría AM San Carlos-Haciendas (17 personas promedio)</a:t>
            </a:r>
          </a:p>
          <a:p>
            <a:endParaRPr lang="en-MX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38BBC7D-D099-D67F-A6F3-CB36182C28FE}"/>
              </a:ext>
            </a:extLst>
          </p:cNvPr>
          <p:cNvSpPr txBox="1">
            <a:spLocks/>
          </p:cNvSpPr>
          <p:nvPr/>
        </p:nvSpPr>
        <p:spPr>
          <a:xfrm>
            <a:off x="5975065" y="1985070"/>
            <a:ext cx="429490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MX" b="1" dirty="0"/>
              <a:t>POSIBLES RUTAS QUE PUEDEN CONVERTISE EN VAN</a:t>
            </a:r>
          </a:p>
          <a:p>
            <a:r>
              <a:rPr lang="en-MX" dirty="0"/>
              <a:t>AM Reforma-Periférico  (8 personas promedio)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MX" dirty="0"/>
          </a:p>
        </p:txBody>
      </p:sp>
    </p:spTree>
    <p:extLst>
      <p:ext uri="{BB962C8B-B14F-4D97-AF65-F5344CB8AC3E}">
        <p14:creationId xmlns:p14="http://schemas.microsoft.com/office/powerpoint/2010/main" val="1286829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02EE6-F0BE-0AEC-0323-730D08B04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436" y="1826469"/>
            <a:ext cx="8503228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MX" b="1" dirty="0"/>
              <a:t>RUTAS QUE NECESITAN ATENCIÓN URGENTE</a:t>
            </a:r>
          </a:p>
          <a:p>
            <a:r>
              <a:rPr lang="en-MX" dirty="0">
                <a:highlight>
                  <a:srgbClr val="FFFF00"/>
                </a:highlight>
              </a:rPr>
              <a:t>AM COLINAS DEL SOL-LA BRISA(CAPACIDAD MÁXIMA)</a:t>
            </a:r>
          </a:p>
          <a:p>
            <a:r>
              <a:rPr lang="en-MX" dirty="0">
                <a:highlight>
                  <a:srgbClr val="FFFF00"/>
                </a:highlight>
              </a:rPr>
              <a:t>AM LA MESA (CAPACIDAD MÁXIMA)</a:t>
            </a:r>
          </a:p>
          <a:p>
            <a:r>
              <a:rPr lang="en-MX" dirty="0">
                <a:highlight>
                  <a:srgbClr val="FFFF00"/>
                </a:highlight>
              </a:rPr>
              <a:t>AM ROMANZA (CAPACIDAD MÁXIMA)</a:t>
            </a:r>
          </a:p>
          <a:p>
            <a:r>
              <a:rPr lang="en-MX" dirty="0"/>
              <a:t>AM SOLIDARIDAD-PRINCIPAL (CAPACIDAD MÁXIMA)</a:t>
            </a:r>
          </a:p>
          <a:p>
            <a:pPr marL="457200" lvl="1" indent="0">
              <a:buNone/>
            </a:pPr>
            <a:r>
              <a:rPr lang="en-MX" dirty="0"/>
              <a:t>Posible solución:</a:t>
            </a:r>
            <a:r>
              <a:rPr lang="es-ES" dirty="0"/>
              <a:t>Unificar las dos rutas de Solidaridad  agregando un par de puntos de ascenso </a:t>
            </a:r>
            <a:endParaRPr lang="en-MX" dirty="0"/>
          </a:p>
          <a:p>
            <a:pPr marL="457200" lvl="1" indent="0">
              <a:buNone/>
            </a:pPr>
            <a:endParaRPr lang="en-MX" dirty="0"/>
          </a:p>
          <a:p>
            <a:pPr marL="0" indent="0">
              <a:buNone/>
            </a:pPr>
            <a:endParaRPr lang="en-MX" dirty="0"/>
          </a:p>
          <a:p>
            <a:endParaRPr lang="en-MX" dirty="0"/>
          </a:p>
          <a:p>
            <a:pPr marL="0" indent="0">
              <a:buNone/>
            </a:pPr>
            <a:endParaRPr lang="en-MX" dirty="0"/>
          </a:p>
          <a:p>
            <a:pPr marL="0" indent="0">
              <a:buNone/>
            </a:pPr>
            <a:endParaRPr lang="en-MX" dirty="0"/>
          </a:p>
          <a:p>
            <a:pPr marL="0" indent="0">
              <a:buNone/>
            </a:pPr>
            <a:endParaRPr lang="en-MX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12E3B7B-FF9C-D03B-34B1-1450CE9BD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63" y="153961"/>
            <a:ext cx="5199098" cy="1325563"/>
          </a:xfrm>
        </p:spPr>
        <p:txBody>
          <a:bodyPr>
            <a:normAutofit/>
          </a:bodyPr>
          <a:lstStyle/>
          <a:p>
            <a:r>
              <a:rPr lang="es-ES_tradnl" b="1" dirty="0">
                <a:latin typeface="+mn-lt"/>
              </a:rPr>
              <a:t>Análisis por turno:</a:t>
            </a:r>
            <a:br>
              <a:rPr lang="es-ES_tradnl" b="1" dirty="0">
                <a:latin typeface="+mn-lt"/>
              </a:rPr>
            </a:br>
            <a:r>
              <a:rPr lang="es-ES_tradnl" b="1" dirty="0">
                <a:latin typeface="+mn-lt"/>
              </a:rPr>
              <a:t>Turno 3</a:t>
            </a:r>
            <a:endParaRPr lang="es-ES_tradnl" b="1" i="1" dirty="0">
              <a:latin typeface="+mn-lt"/>
              <a:ea typeface="Noto Sans Carian" panose="020B050204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17DD5A-B3B5-8801-C2CB-F5E8643F9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8922" y="42812"/>
            <a:ext cx="2400954" cy="644625"/>
          </a:xfrm>
          <a:prstGeom prst="rect">
            <a:avLst/>
          </a:prstGeom>
        </p:spPr>
      </p:pic>
      <p:sp>
        <p:nvSpPr>
          <p:cNvPr id="6" name="Redondear rectángulo de esquina del mismo lado 5">
            <a:extLst>
              <a:ext uri="{FF2B5EF4-FFF2-40B4-BE49-F238E27FC236}">
                <a16:creationId xmlns:a16="http://schemas.microsoft.com/office/drawing/2014/main" id="{956E798F-6794-53B6-6CD1-D02906E632F4}"/>
              </a:ext>
            </a:extLst>
          </p:cNvPr>
          <p:cNvSpPr/>
          <p:nvPr/>
        </p:nvSpPr>
        <p:spPr>
          <a:xfrm rot="16200000">
            <a:off x="8688401" y="-2089187"/>
            <a:ext cx="1371600" cy="5635598"/>
          </a:xfrm>
          <a:prstGeom prst="round2SameRect">
            <a:avLst>
              <a:gd name="adj1" fmla="val 29958"/>
              <a:gd name="adj2" fmla="val 0"/>
            </a:avLst>
          </a:prstGeom>
          <a:solidFill>
            <a:srgbClr val="042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F63BF8E-A932-8D91-A337-1291345B8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560" y="521592"/>
            <a:ext cx="1821920" cy="4502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4D7F08-3F79-092E-041D-8D5B4DE17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9501" y="440448"/>
            <a:ext cx="2158069" cy="65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33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13624</TotalTime>
  <Words>356</Words>
  <Application>Microsoft Macintosh PowerPoint</Application>
  <PresentationFormat>Widescreen</PresentationFormat>
  <Paragraphs>44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 Light</vt:lpstr>
      <vt:lpstr>Arial</vt:lpstr>
      <vt:lpstr>Calibri</vt:lpstr>
      <vt:lpstr>Office Theme</vt:lpstr>
      <vt:lpstr>PowerPoint Presentation</vt:lpstr>
      <vt:lpstr>Análisis por turno: Turno 1</vt:lpstr>
      <vt:lpstr>Análisis por turno: Turno 1</vt:lpstr>
      <vt:lpstr>Análisis por turno: Turno 1</vt:lpstr>
      <vt:lpstr>Análisis por turno: Turno 2</vt:lpstr>
      <vt:lpstr>Análisis por turno: Turno 2</vt:lpstr>
      <vt:lpstr>Análisis por turno: Turno 3</vt:lpstr>
      <vt:lpstr>Análisis por turno: Turno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38</cp:revision>
  <dcterms:created xsi:type="dcterms:W3CDTF">2023-02-18T18:38:58Z</dcterms:created>
  <dcterms:modified xsi:type="dcterms:W3CDTF">2025-05-23T00:46:50Z</dcterms:modified>
</cp:coreProperties>
</file>